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08"/>
  </p:normalViewPr>
  <p:slideViewPr>
    <p:cSldViewPr snapToGrid="0" snapToObjects="1">
      <p:cViewPr varScale="1">
        <p:scale>
          <a:sx n="88" d="100"/>
          <a:sy n="88" d="100"/>
        </p:scale>
        <p:origin x="9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8/28/18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8/28/18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mythology</a:t>
            </a:r>
            <a:endParaRPr lang="en-US" dirty="0"/>
          </a:p>
        </p:txBody>
      </p:sp>
      <p:sp>
        <p:nvSpPr>
          <p:cNvPr id="3" name="Subtitle 2"/>
          <p:cNvSpPr>
            <a:spLocks noGrp="1"/>
          </p:cNvSpPr>
          <p:nvPr>
            <p:ph type="subTitle" idx="1"/>
          </p:nvPr>
        </p:nvSpPr>
        <p:spPr>
          <a:xfrm>
            <a:off x="2417780" y="3531204"/>
            <a:ext cx="8637072" cy="1635882"/>
          </a:xfrm>
        </p:spPr>
        <p:txBody>
          <a:bodyPr>
            <a:normAutofit/>
          </a:bodyPr>
          <a:lstStyle/>
          <a:p>
            <a:r>
              <a:rPr lang="en-US" dirty="0"/>
              <a:t>“The most beautiful thing we can experience is the mysterious. It is the source of all true art and science. He to whom this emotion is a stranger, who can no longer pause to wonder and stand rapt in awe, is as good as dead: his eyes are closed.” –Albert Einstein</a:t>
            </a:r>
          </a:p>
        </p:txBody>
      </p:sp>
    </p:spTree>
    <p:extLst>
      <p:ext uri="{BB962C8B-B14F-4D97-AF65-F5344CB8AC3E}">
        <p14:creationId xmlns:p14="http://schemas.microsoft.com/office/powerpoint/2010/main" val="774052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POPULAR MYTHS FROM DIFFERENT CULTURES</a:t>
            </a:r>
          </a:p>
        </p:txBody>
      </p:sp>
      <p:sp>
        <p:nvSpPr>
          <p:cNvPr id="3" name="Content Placeholder 2"/>
          <p:cNvSpPr>
            <a:spLocks noGrp="1"/>
          </p:cNvSpPr>
          <p:nvPr>
            <p:ph idx="1"/>
          </p:nvPr>
        </p:nvSpPr>
        <p:spPr>
          <a:xfrm>
            <a:off x="1204687" y="2015732"/>
            <a:ext cx="9850168" cy="4167354"/>
          </a:xfrm>
        </p:spPr>
        <p:txBody>
          <a:bodyPr>
            <a:normAutofit/>
          </a:bodyPr>
          <a:lstStyle/>
          <a:p>
            <a:r>
              <a:rPr lang="en-US" dirty="0"/>
              <a:t>Egypt—Osiris and Isis </a:t>
            </a:r>
            <a:endParaRPr lang="en-US" dirty="0" smtClean="0"/>
          </a:p>
          <a:p>
            <a:r>
              <a:rPr lang="en-US" dirty="0" smtClean="0"/>
              <a:t></a:t>
            </a:r>
            <a:r>
              <a:rPr lang="en-US" dirty="0"/>
              <a:t>Mesopotamia—</a:t>
            </a:r>
            <a:r>
              <a:rPr lang="en-US" dirty="0" err="1"/>
              <a:t>TheEpic</a:t>
            </a:r>
            <a:r>
              <a:rPr lang="en-US" dirty="0"/>
              <a:t> of Gilgamesh </a:t>
            </a:r>
            <a:endParaRPr lang="en-US" dirty="0" smtClean="0"/>
          </a:p>
          <a:p>
            <a:r>
              <a:rPr lang="en-US" dirty="0" smtClean="0"/>
              <a:t></a:t>
            </a:r>
            <a:r>
              <a:rPr lang="en-US" dirty="0"/>
              <a:t>Greece—The Labors of Heracles, the Iliad, the Odyssey, Metamorphoses </a:t>
            </a:r>
            <a:endParaRPr lang="en-US" dirty="0" smtClean="0"/>
          </a:p>
          <a:p>
            <a:r>
              <a:rPr lang="en-US" dirty="0" smtClean="0"/>
              <a:t></a:t>
            </a:r>
            <a:r>
              <a:rPr lang="en-US" dirty="0"/>
              <a:t>Northern Europe—Thor </a:t>
            </a:r>
            <a:endParaRPr lang="en-US" dirty="0" smtClean="0"/>
          </a:p>
          <a:p>
            <a:r>
              <a:rPr lang="en-US" dirty="0" smtClean="0"/>
              <a:t></a:t>
            </a:r>
            <a:r>
              <a:rPr lang="en-US" dirty="0"/>
              <a:t>The British Isles—Beowulf and King Arthur </a:t>
            </a:r>
            <a:endParaRPr lang="en-US" dirty="0" smtClean="0"/>
          </a:p>
          <a:p>
            <a:r>
              <a:rPr lang="en-US" dirty="0" smtClean="0"/>
              <a:t></a:t>
            </a:r>
            <a:r>
              <a:rPr lang="en-US" dirty="0"/>
              <a:t>Celtic Europe—The Ulster Cycle </a:t>
            </a:r>
            <a:endParaRPr lang="en-US" dirty="0" smtClean="0"/>
          </a:p>
          <a:p>
            <a:r>
              <a:rPr lang="en-US" dirty="0" smtClean="0"/>
              <a:t></a:t>
            </a:r>
            <a:r>
              <a:rPr lang="en-US" dirty="0"/>
              <a:t>The Far East—The Ramayana </a:t>
            </a:r>
            <a:endParaRPr lang="en-US" dirty="0" smtClean="0"/>
          </a:p>
          <a:p>
            <a:r>
              <a:rPr lang="en-US" dirty="0" smtClean="0"/>
              <a:t></a:t>
            </a:r>
            <a:r>
              <a:rPr lang="en-US" dirty="0"/>
              <a:t>Africa--</a:t>
            </a:r>
            <a:r>
              <a:rPr lang="en-US" dirty="0" err="1"/>
              <a:t>Sunjata</a:t>
            </a:r>
            <a:endParaRPr lang="en-US" dirty="0"/>
          </a:p>
        </p:txBody>
      </p:sp>
    </p:spTree>
    <p:extLst>
      <p:ext uri="{BB962C8B-B14F-4D97-AF65-F5344CB8AC3E}">
        <p14:creationId xmlns:p14="http://schemas.microsoft.com/office/powerpoint/2010/main" val="2066066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EPIC LITERATURE?</a:t>
            </a:r>
          </a:p>
        </p:txBody>
      </p:sp>
      <p:sp>
        <p:nvSpPr>
          <p:cNvPr id="3" name="Content Placeholder 2"/>
          <p:cNvSpPr>
            <a:spLocks noGrp="1"/>
          </p:cNvSpPr>
          <p:nvPr>
            <p:ph idx="1"/>
          </p:nvPr>
        </p:nvSpPr>
        <p:spPr/>
        <p:txBody>
          <a:bodyPr>
            <a:normAutofit lnSpcReduction="10000"/>
          </a:bodyPr>
          <a:lstStyle/>
          <a:p>
            <a:r>
              <a:rPr lang="en-US" dirty="0"/>
              <a:t>Epic literature is a genre that describes myths, religious tales, and heroic legends. Epic literature was most often in the form of oral poetry and passed down through generations by story tellers. </a:t>
            </a:r>
            <a:endParaRPr lang="en-US" dirty="0" smtClean="0"/>
          </a:p>
          <a:p>
            <a:r>
              <a:rPr lang="en-US" dirty="0" smtClean="0"/>
              <a:t></a:t>
            </a:r>
            <a:r>
              <a:rPr lang="en-US" dirty="0"/>
              <a:t>The main purposes of epic literature were to praise the heroic deeds of warriors, educate society on the ideals held high by that culture, and offer entertainment to the nobles and ruling class. The stories were often told or sung by professional singers or the warriors themselves. </a:t>
            </a:r>
            <a:endParaRPr lang="en-US" dirty="0" smtClean="0"/>
          </a:p>
          <a:p>
            <a:r>
              <a:rPr lang="en-US" dirty="0" smtClean="0"/>
              <a:t></a:t>
            </a:r>
            <a:r>
              <a:rPr lang="en-US" dirty="0"/>
              <a:t>The ancient Greeks first made use of the epic with poems by Homer and Hesiod, but other cultures from ancient civilizations all over the world have epics of their own.</a:t>
            </a:r>
          </a:p>
        </p:txBody>
      </p:sp>
    </p:spTree>
    <p:extLst>
      <p:ext uri="{BB962C8B-B14F-4D97-AF65-F5344CB8AC3E}">
        <p14:creationId xmlns:p14="http://schemas.microsoft.com/office/powerpoint/2010/main" val="1336302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EPIC LITERATURE</a:t>
            </a:r>
          </a:p>
        </p:txBody>
      </p:sp>
      <p:sp>
        <p:nvSpPr>
          <p:cNvPr id="3" name="Content Placeholder 2"/>
          <p:cNvSpPr>
            <a:spLocks noGrp="1"/>
          </p:cNvSpPr>
          <p:nvPr>
            <p:ph idx="1"/>
          </p:nvPr>
        </p:nvSpPr>
        <p:spPr>
          <a:xfrm>
            <a:off x="1349829" y="2015732"/>
            <a:ext cx="9705025" cy="3731925"/>
          </a:xfrm>
        </p:spPr>
        <p:txBody>
          <a:bodyPr/>
          <a:lstStyle/>
          <a:p>
            <a:r>
              <a:rPr lang="en-US" dirty="0"/>
              <a:t>The hero of epic literature is often born of a mortal parent and an immortal parent, thus rendering the hero some supernatural abilities or gifts</a:t>
            </a:r>
            <a:r>
              <a:rPr lang="en-US" dirty="0" smtClean="0"/>
              <a:t>.</a:t>
            </a:r>
          </a:p>
          <a:p>
            <a:r>
              <a:rPr lang="en-US" dirty="0" smtClean="0"/>
              <a:t></a:t>
            </a:r>
            <a:r>
              <a:rPr lang="en-US" dirty="0"/>
              <a:t>The stories also often contain supernatural elements, appearance of and intervention from the gods (both as help and hindrances), magical beasts or monsters that the hero must fight, and sometimes miracles that enable the hero to succeed. </a:t>
            </a:r>
            <a:endParaRPr lang="en-US" dirty="0" smtClean="0"/>
          </a:p>
          <a:p>
            <a:r>
              <a:rPr lang="en-US" dirty="0" smtClean="0"/>
              <a:t></a:t>
            </a:r>
            <a:r>
              <a:rPr lang="en-US" dirty="0"/>
              <a:t>The hero in the epic usually goes on a quest or journey to save someone, vindicate himself, fight a battle, or achieve immortality. The stories do not always end well for the hero, and it is often the fatal flaw of the hero that causes his downfall.</a:t>
            </a:r>
          </a:p>
        </p:txBody>
      </p:sp>
    </p:spTree>
    <p:extLst>
      <p:ext uri="{BB962C8B-B14F-4D97-AF65-F5344CB8AC3E}">
        <p14:creationId xmlns:p14="http://schemas.microsoft.com/office/powerpoint/2010/main" val="97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IMPACT OF MYTHOLOGY ON MODERN SOCIETY</a:t>
            </a:r>
          </a:p>
        </p:txBody>
      </p:sp>
      <p:sp>
        <p:nvSpPr>
          <p:cNvPr id="3" name="Content Placeholder 2"/>
          <p:cNvSpPr>
            <a:spLocks noGrp="1"/>
          </p:cNvSpPr>
          <p:nvPr>
            <p:ph idx="1"/>
          </p:nvPr>
        </p:nvSpPr>
        <p:spPr>
          <a:xfrm>
            <a:off x="1349829" y="2015732"/>
            <a:ext cx="9705025" cy="3717411"/>
          </a:xfrm>
        </p:spPr>
        <p:txBody>
          <a:bodyPr/>
          <a:lstStyle/>
          <a:p>
            <a:r>
              <a:rPr lang="en-US" dirty="0"/>
              <a:t>Greek and Roman mythology is still taught in schools today. </a:t>
            </a:r>
            <a:endParaRPr lang="en-US" dirty="0" smtClean="0"/>
          </a:p>
          <a:p>
            <a:r>
              <a:rPr lang="en-US" dirty="0" smtClean="0"/>
              <a:t></a:t>
            </a:r>
            <a:r>
              <a:rPr lang="en-US" dirty="0"/>
              <a:t>Mythologies from around the world always make money at the box office—movies such as the Percy Jackson series, Thor, Clash of the Titans, Troy, and Hercules. </a:t>
            </a:r>
            <a:endParaRPr lang="en-US" dirty="0" smtClean="0"/>
          </a:p>
          <a:p>
            <a:r>
              <a:rPr lang="en-US" dirty="0" smtClean="0"/>
              <a:t></a:t>
            </a:r>
            <a:r>
              <a:rPr lang="en-US" dirty="0"/>
              <a:t>Advancements from ancient civilizations are still around and used everyday—mathematics, medicine, university, philosophy, the wheel, the sailboat, writing, paper, agriculture, irrigation, and the 365- day calendar. </a:t>
            </a:r>
            <a:endParaRPr lang="en-US" dirty="0" smtClean="0"/>
          </a:p>
          <a:p>
            <a:r>
              <a:rPr lang="en-US" dirty="0" smtClean="0"/>
              <a:t></a:t>
            </a:r>
            <a:r>
              <a:rPr lang="en-US" dirty="0"/>
              <a:t>Ancient mythologies have influenced contemporary religions—Christianity and Judaism may have been influenced by the Egyptians, Mesopotamians, and Greeks.</a:t>
            </a:r>
          </a:p>
        </p:txBody>
      </p:sp>
    </p:spTree>
    <p:extLst>
      <p:ext uri="{BB962C8B-B14F-4D97-AF65-F5344CB8AC3E}">
        <p14:creationId xmlns:p14="http://schemas.microsoft.com/office/powerpoint/2010/main" val="1838473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IMPACT OF MYTHOLOGY ON MODERN SOCIETY</a:t>
            </a:r>
          </a:p>
        </p:txBody>
      </p:sp>
      <p:sp>
        <p:nvSpPr>
          <p:cNvPr id="3" name="Content Placeholder 2"/>
          <p:cNvSpPr>
            <a:spLocks noGrp="1"/>
          </p:cNvSpPr>
          <p:nvPr>
            <p:ph idx="1"/>
          </p:nvPr>
        </p:nvSpPr>
        <p:spPr>
          <a:xfrm>
            <a:off x="986971" y="2015732"/>
            <a:ext cx="10067883" cy="3760954"/>
          </a:xfrm>
        </p:spPr>
        <p:txBody>
          <a:bodyPr>
            <a:normAutofit fontScale="92500" lnSpcReduction="10000"/>
          </a:bodyPr>
          <a:lstStyle/>
          <a:p>
            <a:r>
              <a:rPr lang="en-US" dirty="0"/>
              <a:t>Some mythologies are still prevalent in religions today—Hinduism and Buddhism have both been practiced since before common era and are still widely practiced across the world. </a:t>
            </a:r>
            <a:endParaRPr lang="en-US" dirty="0" smtClean="0"/>
          </a:p>
          <a:p>
            <a:r>
              <a:rPr lang="en-US" dirty="0" smtClean="0"/>
              <a:t></a:t>
            </a:r>
            <a:r>
              <a:rPr lang="en-US" dirty="0"/>
              <a:t>Hinduism is also credited with beginning yoga, an exercise very popular in gyms all over the world </a:t>
            </a:r>
            <a:endParaRPr lang="en-US" dirty="0" smtClean="0"/>
          </a:p>
          <a:p>
            <a:r>
              <a:rPr lang="en-US" dirty="0" smtClean="0"/>
              <a:t></a:t>
            </a:r>
            <a:r>
              <a:rPr lang="en-US" dirty="0"/>
              <a:t>Monuments to ancient gods are still very popular— places such as Egypt, Greece, Rome, China, India, and Japan have temples, statues, and monuments built for the gods that are visited by millions of tourists each year. </a:t>
            </a:r>
            <a:endParaRPr lang="en-US" dirty="0" smtClean="0"/>
          </a:p>
          <a:p>
            <a:r>
              <a:rPr lang="en-US" dirty="0" smtClean="0"/>
              <a:t></a:t>
            </a:r>
            <a:r>
              <a:rPr lang="en-US" dirty="0"/>
              <a:t>The Olympics, once a collection of games played as a dedication to the gods, are held every two years at locations on six continents and have only gained popularity since their reinstatement in 1896.</a:t>
            </a:r>
          </a:p>
        </p:txBody>
      </p:sp>
    </p:spTree>
    <p:extLst>
      <p:ext uri="{BB962C8B-B14F-4D97-AF65-F5344CB8AC3E}">
        <p14:creationId xmlns:p14="http://schemas.microsoft.com/office/powerpoint/2010/main" val="1606122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OTHERS THINK OF MYTHOLOGY…..</a:t>
            </a:r>
          </a:p>
        </p:txBody>
      </p:sp>
      <p:sp>
        <p:nvSpPr>
          <p:cNvPr id="3" name="Content Placeholder 2"/>
          <p:cNvSpPr>
            <a:spLocks noGrp="1"/>
          </p:cNvSpPr>
          <p:nvPr>
            <p:ph idx="1"/>
          </p:nvPr>
        </p:nvSpPr>
        <p:spPr>
          <a:xfrm>
            <a:off x="783771" y="2015732"/>
            <a:ext cx="10271083" cy="3978668"/>
          </a:xfrm>
        </p:spPr>
        <p:txBody>
          <a:bodyPr>
            <a:normAutofit/>
          </a:bodyPr>
          <a:lstStyle/>
          <a:p>
            <a:r>
              <a:rPr lang="en-US" dirty="0"/>
              <a:t>“If all the world’s traditions were cut off at a single blow, the whole of mythology and the whole history of religion would start all over again with the next generation.” – Carl Jung </a:t>
            </a:r>
            <a:endParaRPr lang="en-US" dirty="0" smtClean="0"/>
          </a:p>
          <a:p>
            <a:r>
              <a:rPr lang="en-US" dirty="0" smtClean="0"/>
              <a:t></a:t>
            </a:r>
            <a:r>
              <a:rPr lang="en-US" dirty="0"/>
              <a:t>“From time immemorial, men have had ideas about a Supreme Being (one or several) and about the Land of the Hereafter. Only today do they think they can do without such ideas.” –Carl Jung </a:t>
            </a:r>
            <a:endParaRPr lang="en-US" dirty="0" smtClean="0"/>
          </a:p>
          <a:p>
            <a:r>
              <a:rPr lang="en-US" dirty="0" smtClean="0"/>
              <a:t></a:t>
            </a:r>
            <a:r>
              <a:rPr lang="en-US" dirty="0"/>
              <a:t>“The most beautiful thing we can experience is the mysterious. It is the source of all true art and science. He to whom this emotion is a stranger, who can no longer pause to wonder and stand rapt in awe, is as good as dead: his eyes are closed.” –Albert Einstein </a:t>
            </a:r>
            <a:endParaRPr lang="en-US" dirty="0" smtClean="0"/>
          </a:p>
          <a:p>
            <a:r>
              <a:rPr lang="en-US" dirty="0" smtClean="0"/>
              <a:t></a:t>
            </a:r>
            <a:r>
              <a:rPr lang="en-US" dirty="0"/>
              <a:t>“All men have need of the gods.” –Homer </a:t>
            </a:r>
          </a:p>
        </p:txBody>
      </p:sp>
    </p:spTree>
    <p:extLst>
      <p:ext uri="{BB962C8B-B14F-4D97-AF65-F5344CB8AC3E}">
        <p14:creationId xmlns:p14="http://schemas.microsoft.com/office/powerpoint/2010/main" val="1174337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OTHERS THINK OF MYTHOLOGY…..</a:t>
            </a:r>
          </a:p>
        </p:txBody>
      </p:sp>
      <p:sp>
        <p:nvSpPr>
          <p:cNvPr id="3" name="Content Placeholder 2"/>
          <p:cNvSpPr>
            <a:spLocks noGrp="1"/>
          </p:cNvSpPr>
          <p:nvPr>
            <p:ph idx="1"/>
          </p:nvPr>
        </p:nvSpPr>
        <p:spPr>
          <a:xfrm>
            <a:off x="508001" y="2015732"/>
            <a:ext cx="10546854" cy="3760954"/>
          </a:xfrm>
        </p:spPr>
        <p:txBody>
          <a:bodyPr>
            <a:normAutofit/>
          </a:bodyPr>
          <a:lstStyle/>
          <a:p>
            <a:r>
              <a:rPr lang="en-US" dirty="0"/>
              <a:t>“Heaven and hell are within us, and all the gods are within us. This is the great realization of the Upanishads of India in the ninth Century B.C. All the gods, all the heavens, all the world, are within us. They are magnified dreams, and dreams are manifestations in image form of the energies of the body in conflict with each other. That is what myth is. Myth is a manifestation in symbolic images, in metaphorical images, of the energies of the organs of the body in conflict with each other.”  </a:t>
            </a:r>
            <a:r>
              <a:rPr lang="en-US" dirty="0" smtClean="0"/>
              <a:t>         –</a:t>
            </a:r>
            <a:r>
              <a:rPr lang="en-US" dirty="0"/>
              <a:t>Joseph Campbell </a:t>
            </a:r>
            <a:endParaRPr lang="en-US" dirty="0" smtClean="0"/>
          </a:p>
          <a:p>
            <a:r>
              <a:rPr lang="en-US" dirty="0" smtClean="0"/>
              <a:t></a:t>
            </a:r>
            <a:r>
              <a:rPr lang="en-US" dirty="0"/>
              <a:t>“Mythology is not a lie, mythology is poetry, it is metaphorical. It has been well said that mythology is the penultimate truth--penultimate because the ultimate cannot be put into words. It is beyond words.” –Joseph Campbell</a:t>
            </a:r>
          </a:p>
        </p:txBody>
      </p:sp>
    </p:spTree>
    <p:extLst>
      <p:ext uri="{BB962C8B-B14F-4D97-AF65-F5344CB8AC3E}">
        <p14:creationId xmlns:p14="http://schemas.microsoft.com/office/powerpoint/2010/main" val="605772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OTHERS THINK OF MYTHOLOGY…..</a:t>
            </a:r>
          </a:p>
        </p:txBody>
      </p:sp>
      <p:sp>
        <p:nvSpPr>
          <p:cNvPr id="3" name="Content Placeholder 2"/>
          <p:cNvSpPr>
            <a:spLocks noGrp="1"/>
          </p:cNvSpPr>
          <p:nvPr>
            <p:ph idx="1"/>
          </p:nvPr>
        </p:nvSpPr>
        <p:spPr/>
        <p:txBody>
          <a:bodyPr/>
          <a:lstStyle/>
          <a:p>
            <a:r>
              <a:rPr lang="en-US" dirty="0"/>
              <a:t>“Throughout the inhabited world, in all times and under every circumstance, myths of man have flourished; and they have been the living inspiration of whatever else may have appeared out of the activities of the human body and mind. It would not be too much to say that myth is the secret opening through which the inexhaustible energies of the cosmos pour into the human cultural manifestation. Religions, philosophies, arts, the social forms of primitive and historic man, prime discoveries in science and technology, the very dreams that blister sleep, boil up from the basic, magic ring of myth.” </a:t>
            </a:r>
            <a:r>
              <a:rPr lang="en-US" dirty="0" smtClean="0"/>
              <a:t>                 --</a:t>
            </a:r>
            <a:r>
              <a:rPr lang="en-US" dirty="0"/>
              <a:t>Joseph Campbell</a:t>
            </a:r>
          </a:p>
        </p:txBody>
      </p:sp>
    </p:spTree>
    <p:extLst>
      <p:ext uri="{BB962C8B-B14F-4D97-AF65-F5344CB8AC3E}">
        <p14:creationId xmlns:p14="http://schemas.microsoft.com/office/powerpoint/2010/main" val="589575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MYTHS?</a:t>
            </a:r>
          </a:p>
        </p:txBody>
      </p:sp>
      <p:sp>
        <p:nvSpPr>
          <p:cNvPr id="3" name="Content Placeholder 2"/>
          <p:cNvSpPr>
            <a:spLocks noGrp="1"/>
          </p:cNvSpPr>
          <p:nvPr>
            <p:ph idx="1"/>
          </p:nvPr>
        </p:nvSpPr>
        <p:spPr/>
        <p:txBody>
          <a:bodyPr/>
          <a:lstStyle/>
          <a:p>
            <a:r>
              <a:rPr lang="en-US" dirty="0"/>
              <a:t>The word myth comes from the Greek word “mythos” which means story. </a:t>
            </a:r>
            <a:endParaRPr lang="en-US" dirty="0" smtClean="0"/>
          </a:p>
          <a:p>
            <a:r>
              <a:rPr lang="en-US" dirty="0" smtClean="0"/>
              <a:t></a:t>
            </a:r>
            <a:r>
              <a:rPr lang="en-US" dirty="0"/>
              <a:t>2000 years ago, Plato created the word mythology to describe stories with made up characters. </a:t>
            </a:r>
            <a:endParaRPr lang="en-US" dirty="0" smtClean="0"/>
          </a:p>
          <a:p>
            <a:r>
              <a:rPr lang="en-US" dirty="0" smtClean="0"/>
              <a:t></a:t>
            </a:r>
            <a:r>
              <a:rPr lang="en-US" dirty="0"/>
              <a:t>These stories are spiritual by nature and often contain gods or other divine beings with supernatural powers.</a:t>
            </a:r>
          </a:p>
        </p:txBody>
      </p:sp>
    </p:spTree>
    <p:extLst>
      <p:ext uri="{BB962C8B-B14F-4D97-AF65-F5344CB8AC3E}">
        <p14:creationId xmlns:p14="http://schemas.microsoft.com/office/powerpoint/2010/main" val="1864355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DID ANCIENT SOCIETIES WRITE MYTHS?</a:t>
            </a:r>
          </a:p>
        </p:txBody>
      </p:sp>
      <p:sp>
        <p:nvSpPr>
          <p:cNvPr id="3" name="Content Placeholder 2"/>
          <p:cNvSpPr>
            <a:spLocks noGrp="1"/>
          </p:cNvSpPr>
          <p:nvPr>
            <p:ph idx="1"/>
          </p:nvPr>
        </p:nvSpPr>
        <p:spPr/>
        <p:txBody>
          <a:bodyPr/>
          <a:lstStyle/>
          <a:p>
            <a:r>
              <a:rPr lang="en-US" dirty="0"/>
              <a:t>People created these myths to explain the unexplainable. </a:t>
            </a:r>
            <a:endParaRPr lang="en-US" dirty="0" smtClean="0"/>
          </a:p>
          <a:p>
            <a:r>
              <a:rPr lang="en-US" dirty="0" smtClean="0"/>
              <a:t></a:t>
            </a:r>
            <a:r>
              <a:rPr lang="en-US" dirty="0"/>
              <a:t>They needed to understand how the world worked, how the world came to be, where people came from—they did not have science, so they created myths. </a:t>
            </a:r>
            <a:endParaRPr lang="en-US" dirty="0" smtClean="0"/>
          </a:p>
          <a:p>
            <a:r>
              <a:rPr lang="en-US" dirty="0" smtClean="0"/>
              <a:t></a:t>
            </a:r>
            <a:r>
              <a:rPr lang="en-US" dirty="0"/>
              <a:t>Cultures created myths to explain how the earth was created, how man was formed, why it rained or the river flooded, why the sun set each day, why it was cold in the winter and warm in the summer, etc..</a:t>
            </a:r>
          </a:p>
        </p:txBody>
      </p:sp>
    </p:spTree>
    <p:extLst>
      <p:ext uri="{BB962C8B-B14F-4D97-AF65-F5344CB8AC3E}">
        <p14:creationId xmlns:p14="http://schemas.microsoft.com/office/powerpoint/2010/main" val="1000289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DIFFERENCE BETWEEN MYTH AND RELIGION?</a:t>
            </a:r>
          </a:p>
        </p:txBody>
      </p:sp>
      <p:sp>
        <p:nvSpPr>
          <p:cNvPr id="3" name="Content Placeholder 2"/>
          <p:cNvSpPr>
            <a:spLocks noGrp="1"/>
          </p:cNvSpPr>
          <p:nvPr>
            <p:ph idx="1"/>
          </p:nvPr>
        </p:nvSpPr>
        <p:spPr/>
        <p:txBody>
          <a:bodyPr/>
          <a:lstStyle/>
          <a:p>
            <a:r>
              <a:rPr lang="en-US" dirty="0"/>
              <a:t>Religion can be defined as an organized system of beliefs, ceremonies, practices, and worship that may focus around one God or a number of gods. </a:t>
            </a:r>
            <a:endParaRPr lang="en-US" dirty="0" smtClean="0"/>
          </a:p>
          <a:p>
            <a:r>
              <a:rPr lang="en-US" dirty="0" smtClean="0"/>
              <a:t> </a:t>
            </a:r>
            <a:r>
              <a:rPr lang="en-US" dirty="0"/>
              <a:t>One is not necessarily true or more right than the other—religion is your set of beliefs; myths are sacred stories—if the myths come from your religion, they are true to you.</a:t>
            </a:r>
          </a:p>
        </p:txBody>
      </p:sp>
    </p:spTree>
    <p:extLst>
      <p:ext uri="{BB962C8B-B14F-4D97-AF65-F5344CB8AC3E}">
        <p14:creationId xmlns:p14="http://schemas.microsoft.com/office/powerpoint/2010/main" val="1270524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DIFFERENCE BETWEEN MYTH AND RELIGION?</a:t>
            </a:r>
          </a:p>
        </p:txBody>
      </p:sp>
      <p:sp>
        <p:nvSpPr>
          <p:cNvPr id="3" name="Content Placeholder 2"/>
          <p:cNvSpPr>
            <a:spLocks noGrp="1"/>
          </p:cNvSpPr>
          <p:nvPr>
            <p:ph idx="1"/>
          </p:nvPr>
        </p:nvSpPr>
        <p:spPr/>
        <p:txBody>
          <a:bodyPr/>
          <a:lstStyle/>
          <a:p>
            <a:r>
              <a:rPr lang="en-US" dirty="0"/>
              <a:t>Religion and myths share many common characteristics: </a:t>
            </a:r>
            <a:endParaRPr lang="en-US" dirty="0" smtClean="0"/>
          </a:p>
          <a:p>
            <a:r>
              <a:rPr lang="en-US" dirty="0" smtClean="0"/>
              <a:t></a:t>
            </a:r>
            <a:r>
              <a:rPr lang="en-US" dirty="0"/>
              <a:t>Religious rituals—for example, prayer, communion, baptism, and sacrifice </a:t>
            </a:r>
            <a:endParaRPr lang="en-US" dirty="0" smtClean="0"/>
          </a:p>
          <a:p>
            <a:r>
              <a:rPr lang="en-US" dirty="0" smtClean="0"/>
              <a:t></a:t>
            </a:r>
            <a:r>
              <a:rPr lang="en-US" dirty="0"/>
              <a:t>Belief in a god or gods </a:t>
            </a:r>
            <a:endParaRPr lang="en-US" dirty="0" smtClean="0"/>
          </a:p>
          <a:p>
            <a:r>
              <a:rPr lang="en-US" dirty="0" smtClean="0"/>
              <a:t></a:t>
            </a:r>
            <a:r>
              <a:rPr lang="en-US" dirty="0"/>
              <a:t>Sacred stories or books—like the Bible, Koran, Bhagavad-Gita, </a:t>
            </a:r>
            <a:r>
              <a:rPr lang="en-US" dirty="0" err="1"/>
              <a:t>Popol</a:t>
            </a:r>
            <a:r>
              <a:rPr lang="en-US" dirty="0"/>
              <a:t> </a:t>
            </a:r>
            <a:r>
              <a:rPr lang="en-US" dirty="0" err="1"/>
              <a:t>Vuh</a:t>
            </a:r>
            <a:r>
              <a:rPr lang="en-US" dirty="0"/>
              <a:t>, or Torah—these books collect the myths sacred to each religion</a:t>
            </a:r>
          </a:p>
        </p:txBody>
      </p:sp>
    </p:spTree>
    <p:extLst>
      <p:ext uri="{BB962C8B-B14F-4D97-AF65-F5344CB8AC3E}">
        <p14:creationId xmlns:p14="http://schemas.microsoft.com/office/powerpoint/2010/main" val="601437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MYTHS HISTORICALLY REAL?</a:t>
            </a:r>
          </a:p>
        </p:txBody>
      </p:sp>
      <p:sp>
        <p:nvSpPr>
          <p:cNvPr id="3" name="Content Placeholder 2"/>
          <p:cNvSpPr>
            <a:spLocks noGrp="1"/>
          </p:cNvSpPr>
          <p:nvPr>
            <p:ph idx="1"/>
          </p:nvPr>
        </p:nvSpPr>
        <p:spPr/>
        <p:txBody>
          <a:bodyPr/>
          <a:lstStyle/>
          <a:p>
            <a:r>
              <a:rPr lang="en-US" dirty="0"/>
              <a:t>No, yes, maybe? While most of the stories cannot be proven through science or archaeology, a few have presented enough evidence for speculation. </a:t>
            </a:r>
            <a:endParaRPr lang="en-US" dirty="0" smtClean="0"/>
          </a:p>
          <a:p>
            <a:r>
              <a:rPr lang="en-US" dirty="0" smtClean="0"/>
              <a:t></a:t>
            </a:r>
            <a:r>
              <a:rPr lang="en-US" dirty="0"/>
              <a:t>The famed city of Troy from Homer’s Iliad was long thought to be fictional. However, in 1871, amateur archaeologist Heinrich Schliemann and his wife discovered the buried city of Troy. They actually found nine different cities of Troy, each layer built on top of the ruins of the one before it.</a:t>
            </a:r>
          </a:p>
        </p:txBody>
      </p:sp>
    </p:spTree>
    <p:extLst>
      <p:ext uri="{BB962C8B-B14F-4D97-AF65-F5344CB8AC3E}">
        <p14:creationId xmlns:p14="http://schemas.microsoft.com/office/powerpoint/2010/main" val="1137650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MYTHS HISTORICALLY REAL?</a:t>
            </a:r>
          </a:p>
        </p:txBody>
      </p:sp>
      <p:sp>
        <p:nvSpPr>
          <p:cNvPr id="3" name="Content Placeholder 2"/>
          <p:cNvSpPr>
            <a:spLocks noGrp="1"/>
          </p:cNvSpPr>
          <p:nvPr>
            <p:ph idx="1"/>
          </p:nvPr>
        </p:nvSpPr>
        <p:spPr/>
        <p:txBody>
          <a:bodyPr/>
          <a:lstStyle/>
          <a:p>
            <a:r>
              <a:rPr lang="en-US" dirty="0"/>
              <a:t>King Arthur, famous British king, whose story is still well-known today, was most likely based on a real person, but the details of his heroic adventures do not have much proof behind them. Arthur was probably based on a tribal chieftain in Wales or even earlier in Celtic Ireland. He is also later mentioned as a military chieftain fighting against the Saxon and Norse invaders—all of these people living possibly hundreds of years apart. While he may have started out a real person, the Arthur of the round table so familiar to today’s readers is a much calmer, chivalrous, Christian version compared to the Celtic tribal chief and </a:t>
            </a:r>
            <a:r>
              <a:rPr lang="en-US" dirty="0" smtClean="0"/>
              <a:t>warlord.</a:t>
            </a:r>
            <a:endParaRPr lang="en-US" dirty="0"/>
          </a:p>
        </p:txBody>
      </p:sp>
    </p:spTree>
    <p:extLst>
      <p:ext uri="{BB962C8B-B14F-4D97-AF65-F5344CB8AC3E}">
        <p14:creationId xmlns:p14="http://schemas.microsoft.com/office/powerpoint/2010/main" val="320809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DIFFERENCE BETWEEN MYTHS, LEGENDS, FABLES, FOLK TALES, AND FAIRY TALES?</a:t>
            </a:r>
          </a:p>
        </p:txBody>
      </p:sp>
      <p:sp>
        <p:nvSpPr>
          <p:cNvPr id="3" name="Content Placeholder 2"/>
          <p:cNvSpPr>
            <a:spLocks noGrp="1"/>
          </p:cNvSpPr>
          <p:nvPr>
            <p:ph idx="1"/>
          </p:nvPr>
        </p:nvSpPr>
        <p:spPr>
          <a:xfrm>
            <a:off x="508001" y="2015732"/>
            <a:ext cx="10546854" cy="3450613"/>
          </a:xfrm>
        </p:spPr>
        <p:txBody>
          <a:bodyPr>
            <a:normAutofit lnSpcReduction="10000"/>
          </a:bodyPr>
          <a:lstStyle/>
          <a:p>
            <a:r>
              <a:rPr lang="en-US" dirty="0"/>
              <a:t>Myths—sacred stories to explain events in nature </a:t>
            </a:r>
            <a:endParaRPr lang="en-US" dirty="0" smtClean="0"/>
          </a:p>
          <a:p>
            <a:r>
              <a:rPr lang="en-US" dirty="0" smtClean="0"/>
              <a:t></a:t>
            </a:r>
            <a:r>
              <a:rPr lang="en-US" dirty="0"/>
              <a:t>Legends—stories about historical times that have been handed down throughout generations; while the main character of the story is probably real, the details of the story have likely been fictionalized/exaggerated as time has gone on </a:t>
            </a:r>
            <a:endParaRPr lang="en-US" dirty="0" smtClean="0"/>
          </a:p>
          <a:p>
            <a:r>
              <a:rPr lang="en-US" dirty="0" smtClean="0"/>
              <a:t></a:t>
            </a:r>
            <a:r>
              <a:rPr lang="en-US" dirty="0"/>
              <a:t>Fables—simple, short, fictitious stories meant to teach a lesson </a:t>
            </a:r>
            <a:endParaRPr lang="en-US" dirty="0" smtClean="0"/>
          </a:p>
          <a:p>
            <a:r>
              <a:rPr lang="en-US" dirty="0" smtClean="0"/>
              <a:t></a:t>
            </a:r>
            <a:r>
              <a:rPr lang="en-US" dirty="0"/>
              <a:t>Folk Tales—fictional stories passed down that are meant to entertain and tell of the customs, superstitions, and beliefs of ordinary people </a:t>
            </a:r>
            <a:endParaRPr lang="en-US" dirty="0" smtClean="0"/>
          </a:p>
          <a:p>
            <a:r>
              <a:rPr lang="en-US" dirty="0" smtClean="0"/>
              <a:t></a:t>
            </a:r>
            <a:r>
              <a:rPr lang="en-US" dirty="0"/>
              <a:t>Fairy Tales—fictional stories with supernatural creatures— elves, fairies, dragons, witches, etc.</a:t>
            </a:r>
          </a:p>
        </p:txBody>
      </p:sp>
    </p:spTree>
    <p:extLst>
      <p:ext uri="{BB962C8B-B14F-4D97-AF65-F5344CB8AC3E}">
        <p14:creationId xmlns:p14="http://schemas.microsoft.com/office/powerpoint/2010/main" val="2028958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MYTHS FROM DIFFERENT CULTURES SHARE SIMILARITIES?</a:t>
            </a:r>
          </a:p>
        </p:txBody>
      </p:sp>
      <p:sp>
        <p:nvSpPr>
          <p:cNvPr id="3" name="Content Placeholder 2"/>
          <p:cNvSpPr>
            <a:spLocks noGrp="1"/>
          </p:cNvSpPr>
          <p:nvPr>
            <p:ph idx="1"/>
          </p:nvPr>
        </p:nvSpPr>
        <p:spPr/>
        <p:txBody>
          <a:bodyPr/>
          <a:lstStyle/>
          <a:p>
            <a:r>
              <a:rPr lang="en-US" dirty="0"/>
              <a:t>Many different cultures feature common characteristics or patterns, like the battle between good and evil or children fighting their parents for control of the throne. </a:t>
            </a:r>
            <a:endParaRPr lang="en-US" dirty="0" smtClean="0"/>
          </a:p>
          <a:p>
            <a:r>
              <a:rPr lang="en-US" dirty="0" smtClean="0"/>
              <a:t></a:t>
            </a:r>
            <a:r>
              <a:rPr lang="en-US" dirty="0"/>
              <a:t>These patterns found in literature across cultures and generations are called archetypes. </a:t>
            </a:r>
            <a:endParaRPr lang="en-US" dirty="0" smtClean="0"/>
          </a:p>
          <a:p>
            <a:r>
              <a:rPr lang="en-US" dirty="0" smtClean="0"/>
              <a:t></a:t>
            </a:r>
            <a:r>
              <a:rPr lang="en-US" dirty="0"/>
              <a:t>The term archetype was created by Swiss psychoanalyst Carl Jung in the early 1900s. </a:t>
            </a:r>
            <a:endParaRPr lang="en-US" dirty="0" smtClean="0"/>
          </a:p>
          <a:p>
            <a:r>
              <a:rPr lang="en-US" dirty="0" smtClean="0"/>
              <a:t></a:t>
            </a:r>
            <a:r>
              <a:rPr lang="en-US" dirty="0"/>
              <a:t>Jung believed all humans shared ideas they were not even aware of that were inherited, passed down through every generation.</a:t>
            </a:r>
          </a:p>
        </p:txBody>
      </p:sp>
    </p:spTree>
    <p:extLst>
      <p:ext uri="{BB962C8B-B14F-4D97-AF65-F5344CB8AC3E}">
        <p14:creationId xmlns:p14="http://schemas.microsoft.com/office/powerpoint/2010/main" val="872265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134</TotalTime>
  <Words>1774</Words>
  <Application>Microsoft Macintosh PowerPoint</Application>
  <PresentationFormat>Widescreen</PresentationFormat>
  <Paragraphs>71</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Gill Sans MT</vt:lpstr>
      <vt:lpstr>Arial</vt:lpstr>
      <vt:lpstr>Gallery</vt:lpstr>
      <vt:lpstr>Introduction to mythology</vt:lpstr>
      <vt:lpstr>WHAT ARE MYTHS?</vt:lpstr>
      <vt:lpstr>WHY DID ANCIENT SOCIETIES WRITE MYTHS?</vt:lpstr>
      <vt:lpstr>WHAT IS THE DIFFERENCE BETWEEN MYTH AND RELIGION?</vt:lpstr>
      <vt:lpstr>WHAT IS THE DIFFERENCE BETWEEN MYTH AND RELIGION?</vt:lpstr>
      <vt:lpstr>ARE MYTHS HISTORICALLY REAL?</vt:lpstr>
      <vt:lpstr>ARE MYTHS HISTORICALLY REAL?</vt:lpstr>
      <vt:lpstr>WHAT IS THE DIFFERENCE BETWEEN MYTHS, LEGENDS, FABLES, FOLK TALES, AND FAIRY TALES?</vt:lpstr>
      <vt:lpstr>WHY DO MYTHS FROM DIFFERENT CULTURES SHARE SIMILARITIES?</vt:lpstr>
      <vt:lpstr>POPULAR MYTHS FROM DIFFERENT CULTURES</vt:lpstr>
      <vt:lpstr>WHAT IS EPIC LITERATURE?</vt:lpstr>
      <vt:lpstr>CHARACTERISTICS OF EPIC LITERATURE</vt:lpstr>
      <vt:lpstr>THE IMPACT OF MYTHOLOGY ON MODERN SOCIETY</vt:lpstr>
      <vt:lpstr>THE IMPACT OF MYTHOLOGY ON MODERN SOCIETY</vt:lpstr>
      <vt:lpstr>WHAT OTHERS THINK OF MYTHOLOGY…..</vt:lpstr>
      <vt:lpstr>WHAT OTHERS THINK OF MYTHOLOGY…..</vt:lpstr>
      <vt:lpstr>WHAT OTHERS THINK OF MYTHOLOGY…..</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mythology</dc:title>
  <dc:creator>Microsoft Office User</dc:creator>
  <cp:lastModifiedBy>Microsoft Office User</cp:lastModifiedBy>
  <cp:revision>4</cp:revision>
  <dcterms:created xsi:type="dcterms:W3CDTF">2018-08-28T19:15:46Z</dcterms:created>
  <dcterms:modified xsi:type="dcterms:W3CDTF">2018-08-28T21:30:07Z</dcterms:modified>
</cp:coreProperties>
</file>